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40"/>
  </p:notesMasterIdLst>
  <p:handoutMasterIdLst>
    <p:handoutMasterId r:id="rId41"/>
  </p:handoutMasterIdLst>
  <p:sldIdLst>
    <p:sldId id="423" r:id="rId2"/>
    <p:sldId id="567" r:id="rId3"/>
    <p:sldId id="598" r:id="rId4"/>
    <p:sldId id="563" r:id="rId5"/>
    <p:sldId id="566" r:id="rId6"/>
    <p:sldId id="564" r:id="rId7"/>
    <p:sldId id="565" r:id="rId8"/>
    <p:sldId id="568" r:id="rId9"/>
    <p:sldId id="569" r:id="rId10"/>
    <p:sldId id="571" r:id="rId11"/>
    <p:sldId id="570" r:id="rId12"/>
    <p:sldId id="572" r:id="rId13"/>
    <p:sldId id="574" r:id="rId14"/>
    <p:sldId id="575" r:id="rId15"/>
    <p:sldId id="577" r:id="rId16"/>
    <p:sldId id="573" r:id="rId17"/>
    <p:sldId id="576" r:id="rId18"/>
    <p:sldId id="578" r:id="rId19"/>
    <p:sldId id="579" r:id="rId20"/>
    <p:sldId id="580" r:id="rId21"/>
    <p:sldId id="582" r:id="rId22"/>
    <p:sldId id="583" r:id="rId23"/>
    <p:sldId id="585" r:id="rId24"/>
    <p:sldId id="586" r:id="rId25"/>
    <p:sldId id="584" r:id="rId26"/>
    <p:sldId id="587" r:id="rId27"/>
    <p:sldId id="588" r:id="rId28"/>
    <p:sldId id="589" r:id="rId29"/>
    <p:sldId id="590" r:id="rId30"/>
    <p:sldId id="591" r:id="rId31"/>
    <p:sldId id="592" r:id="rId32"/>
    <p:sldId id="581" r:id="rId33"/>
    <p:sldId id="593" r:id="rId34"/>
    <p:sldId id="594" r:id="rId35"/>
    <p:sldId id="595" r:id="rId36"/>
    <p:sldId id="596" r:id="rId37"/>
    <p:sldId id="597" r:id="rId38"/>
    <p:sldId id="600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10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F670AC9-7EA7-40A6-BC71-0157B9307D0E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048AB4E-B26F-40FE-99E5-0BE5FC453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2EB717A-506A-40F6-B818-A6113DCAD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52C8358-5BB0-4536-90C2-5281EADE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4F84-5FBD-460C-9C25-A492A446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87FD-FB59-4523-AD15-C72EE4E7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99B51-2248-44DE-A48B-4C536184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02D41F-B3E1-493F-B9BF-BBDC60220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74ED2-3198-4D35-BFEF-9AF9B0FF3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888CB2-6E5B-4F49-8865-C5E5BD71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B0124-EC11-4078-BFBD-AC08A7E9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9C31-917C-477A-B8C2-D38C309B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3C9294-4059-46EA-91F7-AC785CEE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5B3D04E-D5C4-4260-AB3A-EDCC634BB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EF6FFE5-E8BA-470C-8FA0-52021675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37" r:id="rId7"/>
    <p:sldLayoutId id="2147483946" r:id="rId8"/>
    <p:sldLayoutId id="2147483947" r:id="rId9"/>
    <p:sldLayoutId id="2147483938" r:id="rId10"/>
    <p:sldLayoutId id="214748393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98766" cy="1295399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Importance of Invasive Species 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3200" cy="2362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Amanda Hodges, Ph.D.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Entomology/Nematology Dept.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University of  Florida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10244" name="Picture 3" descr="UFsignatureThemelin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2474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617788" y="6172200"/>
            <a:ext cx="6417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Exotic Species &amp; </a:t>
            </a:r>
            <a:r>
              <a:rPr lang="en-US" sz="2400" dirty="0" err="1"/>
              <a:t>Biosecurity</a:t>
            </a:r>
            <a:r>
              <a:rPr lang="en-US" sz="2400" dirty="0"/>
              <a:t> </a:t>
            </a:r>
            <a:r>
              <a:rPr lang="en-US" sz="2400"/>
              <a:t>Issues </a:t>
            </a:r>
            <a:r>
              <a:rPr lang="en-US" sz="2400" smtClean="0"/>
              <a:t>ALS 4161/6166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Exotic, Not Invasive</a:t>
            </a:r>
            <a:endParaRPr lang="en-US" dirty="0"/>
          </a:p>
        </p:txBody>
      </p:sp>
      <p:pic>
        <p:nvPicPr>
          <p:cNvPr id="19459" name="Picture 6" descr="KeithWellerresiz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2971800"/>
            <a:ext cx="38623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Stephen_Ausmusresiz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2098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981200" y="6019800"/>
            <a:ext cx="597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USDA-ARS Photo Gallery http://www.ars.gov/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Early Spread of Invasive Species</a:t>
            </a:r>
            <a:endParaRPr lang="en-US" dirty="0"/>
          </a:p>
        </p:txBody>
      </p:sp>
      <p:sp>
        <p:nvSpPr>
          <p:cNvPr id="20483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Pests moved west to California with new agricultural crops in the 1800’s.</a:t>
            </a:r>
          </a:p>
          <a:p>
            <a:pPr>
              <a:lnSpc>
                <a:spcPct val="150000"/>
              </a:lnSpc>
            </a:pPr>
            <a:r>
              <a:rPr lang="en-US" smtClean="0"/>
              <a:t>Human travel also affected pest movement.</a:t>
            </a:r>
          </a:p>
          <a:p>
            <a:endParaRPr lang="en-US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200400" cy="4932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Case Study Examples</a:t>
            </a:r>
            <a:endParaRPr lang="en-US" dirty="0"/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Cottony cushion scale</a:t>
            </a:r>
          </a:p>
          <a:p>
            <a:pPr>
              <a:lnSpc>
                <a:spcPct val="150000"/>
              </a:lnSpc>
            </a:pPr>
            <a:r>
              <a:rPr lang="en-US" smtClean="0"/>
              <a:t>Powdery mildew</a:t>
            </a:r>
          </a:p>
          <a:p>
            <a:pPr>
              <a:lnSpc>
                <a:spcPct val="150000"/>
              </a:lnSpc>
            </a:pPr>
            <a:r>
              <a:rPr lang="en-US" smtClean="0"/>
              <a:t>Grape phylloxera</a:t>
            </a:r>
          </a:p>
          <a:p>
            <a:pPr>
              <a:lnSpc>
                <a:spcPct val="150000"/>
              </a:lnSpc>
            </a:pPr>
            <a:r>
              <a:rPr lang="en-US" smtClean="0"/>
              <a:t>Purple Loosestrife</a:t>
            </a:r>
          </a:p>
          <a:p>
            <a:pPr>
              <a:lnSpc>
                <a:spcPct val="150000"/>
              </a:lnSpc>
            </a:pPr>
            <a:r>
              <a:rPr lang="en-US" smtClean="0"/>
              <a:t>Indian Mongoose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Cottony Cushion Scale</a:t>
            </a:r>
            <a:endParaRPr lang="en-US" dirty="0"/>
          </a:p>
        </p:txBody>
      </p:sp>
      <p:pic>
        <p:nvPicPr>
          <p:cNvPr id="22531" name="Content Placeholder 3" descr="148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646238"/>
            <a:ext cx="6788150" cy="4525962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Photo Credits:  Sturgis McKeever, Georgia Southern University, http://www.forestryimages.org/ Image No. 1482005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Cottony Cushion Scale</a:t>
            </a:r>
            <a:endParaRPr lang="en-US" dirty="0"/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When? 1868</a:t>
            </a:r>
          </a:p>
          <a:p>
            <a:pPr>
              <a:lnSpc>
                <a:spcPct val="150000"/>
              </a:lnSpc>
            </a:pPr>
            <a:r>
              <a:rPr lang="en-US" smtClean="0"/>
              <a:t>Where?  California</a:t>
            </a:r>
          </a:p>
          <a:p>
            <a:pPr>
              <a:lnSpc>
                <a:spcPct val="150000"/>
              </a:lnSpc>
            </a:pPr>
            <a:r>
              <a:rPr lang="en-US" smtClean="0"/>
              <a:t>What?  Lemon from Australia</a:t>
            </a:r>
          </a:p>
        </p:txBody>
      </p:sp>
      <p:pic>
        <p:nvPicPr>
          <p:cNvPr id="23556" name="Content Placeholder 6" descr="800px-Lemon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24063"/>
            <a:ext cx="2743200" cy="1938337"/>
          </a:xfrm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371600" y="58674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Photo Credit:  Adré Kaowatha, German Wikipedia administrator http://en.wikipedia.org/wiki/File:Lemon.jpg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Solutions?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Try Tested Options:  San Jose Scale, </a:t>
            </a:r>
            <a:r>
              <a:rPr lang="en-US" sz="3600" i="1" dirty="0" err="1" smtClean="0"/>
              <a:t>Quadraspidiotus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perniciosus</a:t>
            </a:r>
            <a:endParaRPr lang="en-US" sz="3600" dirty="0"/>
          </a:p>
        </p:txBody>
      </p:sp>
      <p:pic>
        <p:nvPicPr>
          <p:cNvPr id="25603" name="Content Placeholder 4" descr="53607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743200"/>
            <a:ext cx="3657600" cy="2447925"/>
          </a:xfrm>
        </p:spPr>
      </p:pic>
      <p:pic>
        <p:nvPicPr>
          <p:cNvPr id="25604" name="Content Placeholder 6" descr="5360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057400"/>
            <a:ext cx="3668713" cy="2451100"/>
          </a:xfrm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849438" y="5867400"/>
            <a:ext cx="544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Credits:  Eugene Nelson, Colorado State University </a:t>
            </a:r>
          </a:p>
          <a:p>
            <a:r>
              <a:rPr lang="en-US"/>
              <a:t>http://www.forestryimages.org/ Image No. 5360549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Answer:  Foreign Exploration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267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The People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C.V. Riley, USDA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Norman Colman, California Commission of Agriculture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Albert Koeble, 1888 International Exposition in Melbourne</a:t>
            </a:r>
          </a:p>
        </p:txBody>
      </p:sp>
      <p:pic>
        <p:nvPicPr>
          <p:cNvPr id="26628" name="Content Placeholder 4" descr="australia-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79600"/>
            <a:ext cx="4038600" cy="405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Cottony Cushion Scale</a:t>
            </a:r>
            <a:endParaRPr lang="en-US" dirty="0"/>
          </a:p>
        </p:txBody>
      </p:sp>
      <p:pic>
        <p:nvPicPr>
          <p:cNvPr id="27651" name="Content Placeholder 4" descr="52050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2081213"/>
            <a:ext cx="3028950" cy="3657600"/>
          </a:xfrm>
        </p:spPr>
      </p:pic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en-US" smtClean="0"/>
              <a:t>Found:  Vedalia ladybird beetle, </a:t>
            </a:r>
            <a:r>
              <a:rPr lang="en-US" i="1" smtClean="0"/>
              <a:t>Rodolia cardinalis</a:t>
            </a:r>
          </a:p>
          <a:p>
            <a:r>
              <a:rPr lang="en-US" smtClean="0"/>
              <a:t>When?  October 15, 1888</a:t>
            </a:r>
          </a:p>
          <a:p>
            <a:r>
              <a:rPr lang="en-US" smtClean="0"/>
              <a:t>Koeble shipped live beetles to USDA scientist Coquillet</a:t>
            </a:r>
          </a:p>
          <a:p>
            <a:r>
              <a:rPr lang="en-US" smtClean="0"/>
              <a:t>1889 beetles released to growers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495800" cy="4373562"/>
          </a:xfrm>
        </p:spPr>
        <p:txBody>
          <a:bodyPr/>
          <a:lstStyle/>
          <a:p>
            <a:pPr marL="514350" indent="-514350"/>
            <a:r>
              <a:rPr lang="en-US" smtClean="0"/>
              <a:t>Orange shipments tripled from Los Angeles County in one year.</a:t>
            </a:r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  <a:p>
            <a:pPr marL="514350" indent="-514350"/>
            <a:r>
              <a:rPr lang="en-US" smtClean="0"/>
              <a:t>Program Costs:  thousands of dollars</a:t>
            </a:r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  <a:p>
            <a:pPr marL="514350" indent="-514350"/>
            <a:r>
              <a:rPr lang="en-US" smtClean="0"/>
              <a:t>Estimated Savings:  millions of dollars.</a:t>
            </a:r>
          </a:p>
        </p:txBody>
      </p:sp>
      <p:pic>
        <p:nvPicPr>
          <p:cNvPr id="28676" name="Content Placeholder 4" descr="oran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683000" cy="2438400"/>
          </a:xfrm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267200" y="4648200"/>
            <a:ext cx="533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University of Florida IFAS Information and Communications Photo Gallery http://ics.ifas.ufl.edu/pictures/ </a:t>
            </a:r>
          </a:p>
          <a:p>
            <a:pPr algn="ctr"/>
            <a:r>
              <a:rPr lang="en-US"/>
              <a:t>Image No. 00039S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Understand Terminology.</a:t>
            </a:r>
          </a:p>
          <a:p>
            <a:pPr>
              <a:lnSpc>
                <a:spcPct val="150000"/>
              </a:lnSpc>
            </a:pPr>
            <a:r>
              <a:rPr lang="en-US" smtClean="0"/>
              <a:t>Be Familiar with Historical Case Study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Powdery Mildew, </a:t>
            </a:r>
            <a:br>
              <a:rPr lang="en-US" dirty="0" smtClean="0"/>
            </a:br>
            <a:r>
              <a:rPr lang="en-US" i="1" dirty="0" err="1" smtClean="0"/>
              <a:t>Erysiphe</a:t>
            </a:r>
            <a:r>
              <a:rPr lang="en-US" i="1" dirty="0" smtClean="0"/>
              <a:t> </a:t>
            </a:r>
            <a:r>
              <a:rPr lang="en-US" i="1" dirty="0" err="1" smtClean="0"/>
              <a:t>necator</a:t>
            </a:r>
            <a:endParaRPr lang="en-US" dirty="0"/>
          </a:p>
        </p:txBody>
      </p:sp>
      <p:pic>
        <p:nvPicPr>
          <p:cNvPr id="29699" name="Content Placeholder 6" descr="wv_2008-10_Powdery_Mild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6407150" cy="3276600"/>
          </a:xfrm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990600" y="5486400"/>
            <a:ext cx="7446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Photo Credit:  University of California Regents, Image available at:  </a:t>
            </a:r>
          </a:p>
          <a:p>
            <a:pPr algn="ctr"/>
            <a:r>
              <a:rPr lang="en-US"/>
              <a:t>http://www.winesandvines.com/template.cfm?section=features&amp;content=58955 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Powdery Mildew</a:t>
            </a:r>
            <a:endParaRPr lang="en-US" dirty="0"/>
          </a:p>
        </p:txBody>
      </p:sp>
      <p:sp>
        <p:nvSpPr>
          <p:cNvPr id="3072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Native to the eastern U.S.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Native North American vines had some resistance to powdery mildew and other diseases.</a:t>
            </a:r>
          </a:p>
        </p:txBody>
      </p:sp>
      <p:pic>
        <p:nvPicPr>
          <p:cNvPr id="30724" name="Content Placeholder 6" descr="53566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7825" y="2081213"/>
            <a:ext cx="2419350" cy="3657600"/>
          </a:xfrm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Photo Credit:  William Brown, Colorado State University, powdery mildew on wine grapes.   http://www.forestryimages.org/ Image No. 5356661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Powdery Mildew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England 1845:  First European Report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1850’s:  Europe, Asia Minor, and North Africa</a:t>
            </a:r>
          </a:p>
        </p:txBody>
      </p:sp>
      <p:pic>
        <p:nvPicPr>
          <p:cNvPr id="31748" name="Content Placeholder 6" descr="WineGrapes-PowderyMiildew-OnLeaves-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905000"/>
            <a:ext cx="2992438" cy="2478088"/>
          </a:xfrm>
        </p:spPr>
      </p:pic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5029200" y="45720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Tony Hassall, Queensland Government Website,Infected Chardonnay grape vine leaves Image available at:  </a:t>
            </a:r>
          </a:p>
          <a:p>
            <a:pPr algn="ctr"/>
            <a:r>
              <a:rPr lang="en-US"/>
              <a:t>http://dpi.qld.gov.au/cps/rde/dpi/hs.xsl/26_6192_ENA_HTML.htm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Powdery Mildew</a:t>
            </a:r>
            <a:endParaRPr lang="en-US" dirty="0"/>
          </a:p>
        </p:txBody>
      </p:sp>
      <p:pic>
        <p:nvPicPr>
          <p:cNvPr id="32771" name="Content Placeholder 6" descr="europe-map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3588" y="1646238"/>
            <a:ext cx="3425825" cy="4525962"/>
          </a:xfrm>
        </p:spPr>
      </p:pic>
      <p:sp>
        <p:nvSpPr>
          <p:cNvPr id="3277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en-US" smtClean="0"/>
              <a:t>50-90% Crop Losses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Starvation, Emigration from Madeira, Spain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Railroad Tracks in Italy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Powdery Mildew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Who?</a:t>
            </a:r>
          </a:p>
          <a:p>
            <a:pPr lvl="1"/>
            <a:r>
              <a:rPr lang="en-US" smtClean="0"/>
              <a:t>Versailles:  A.M. Grison and Pierre Ducharte</a:t>
            </a:r>
          </a:p>
          <a:p>
            <a:pPr lvl="1"/>
            <a:r>
              <a:rPr lang="en-US" smtClean="0"/>
              <a:t>Paris:  J.H. Léveillé</a:t>
            </a:r>
          </a:p>
          <a:p>
            <a:pPr lvl="1"/>
            <a:r>
              <a:rPr lang="en-US" smtClean="0"/>
              <a:t>England:  Reverend M.J. Berkeley and E. Tucker</a:t>
            </a:r>
          </a:p>
          <a:p>
            <a:pPr lvl="1"/>
            <a:r>
              <a:rPr lang="en-US" smtClean="0"/>
              <a:t>Venice:  Giovanni Zanardini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en-US" smtClean="0"/>
              <a:t>Pathogen biology was studied and sulfur-based solutions were used to spray for powdery mildew.  Sulfur solutions available in the 1860s.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Grape </a:t>
            </a:r>
            <a:r>
              <a:rPr lang="en-US" dirty="0" err="1" smtClean="0"/>
              <a:t>Phylloxera</a:t>
            </a:r>
            <a:r>
              <a:rPr lang="en-US" dirty="0" smtClean="0"/>
              <a:t>, </a:t>
            </a:r>
            <a:r>
              <a:rPr lang="en-US" i="1" dirty="0" err="1" smtClean="0"/>
              <a:t>Daktulosophaira</a:t>
            </a:r>
            <a:r>
              <a:rPr lang="en-US" i="1" dirty="0" smtClean="0"/>
              <a:t> </a:t>
            </a:r>
            <a:r>
              <a:rPr lang="en-US" i="1" dirty="0" err="1" smtClean="0"/>
              <a:t>vitifoliae</a:t>
            </a:r>
            <a:endParaRPr lang="en-US" dirty="0"/>
          </a:p>
        </p:txBody>
      </p:sp>
      <p:pic>
        <p:nvPicPr>
          <p:cNvPr id="34819" name="Content Placeholder 6" descr="5083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3875" y="1524000"/>
            <a:ext cx="3016250" cy="4525963"/>
          </a:xfrm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2116138" y="6096000"/>
            <a:ext cx="491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Credit:  Whitney Colorado State University, </a:t>
            </a:r>
          </a:p>
          <a:p>
            <a:r>
              <a:rPr lang="en-US"/>
              <a:t>http://www.forestryimages.org/ Image No. 5083002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Grape </a:t>
            </a:r>
            <a:r>
              <a:rPr lang="en-US" dirty="0" err="1" smtClean="0"/>
              <a:t>Phylloxera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Europe:  1863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California:  1870’s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Weakens and kills host by feeding on roots.</a:t>
            </a:r>
          </a:p>
        </p:txBody>
      </p:sp>
      <p:pic>
        <p:nvPicPr>
          <p:cNvPr id="35844" name="Content Placeholder 7" descr="I-HO-DVIT-CD_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76400"/>
            <a:ext cx="4038600" cy="2663825"/>
          </a:xfrm>
        </p:spPr>
      </p:pic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685800" y="56388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Root damage from grape phylloxera</a:t>
            </a:r>
          </a:p>
          <a:p>
            <a:r>
              <a:rPr lang="en-US"/>
              <a:t>Photo Credit:  Jack Kell Clark, University of California Regents, UC Statewide IPM Project http://www.ipm.ucdavis.edu/PMG/D/I-HO-DVIT-CD.004.html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The Solution?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Replant vineyards with Eastern U.S. phylloxera-resistant rootstock.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en-US" smtClean="0"/>
              <a:t>People</a:t>
            </a:r>
          </a:p>
          <a:p>
            <a:pPr lvl="1"/>
            <a:r>
              <a:rPr lang="en-US" smtClean="0"/>
              <a:t>C.V. Riley, Illinois and Missouri</a:t>
            </a:r>
          </a:p>
          <a:p>
            <a:pPr lvl="1"/>
            <a:r>
              <a:rPr lang="en-US" smtClean="0"/>
              <a:t>Eugene Hilgard, California</a:t>
            </a:r>
          </a:p>
          <a:p>
            <a:pPr lvl="1"/>
            <a:r>
              <a:rPr lang="en-US" smtClean="0"/>
              <a:t>George Husmann, Missouri and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Purple Loosestrife, </a:t>
            </a:r>
            <a:br>
              <a:rPr lang="en-US" dirty="0" smtClean="0"/>
            </a:br>
            <a:r>
              <a:rPr lang="en-US" i="1" dirty="0" err="1" smtClean="0"/>
              <a:t>Lythrum</a:t>
            </a:r>
            <a:r>
              <a:rPr lang="en-US" i="1" dirty="0" smtClean="0"/>
              <a:t> </a:t>
            </a:r>
            <a:r>
              <a:rPr lang="en-US" i="1" dirty="0" err="1" smtClean="0"/>
              <a:t>salicaria</a:t>
            </a:r>
            <a:endParaRPr lang="en-US" dirty="0"/>
          </a:p>
        </p:txBody>
      </p:sp>
      <p:pic>
        <p:nvPicPr>
          <p:cNvPr id="38915" name="Content Placeholder 6" descr="5391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524000"/>
            <a:ext cx="2887663" cy="4356100"/>
          </a:xfrm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209800" y="5934075"/>
            <a:ext cx="491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Credit:  Barry Rice,  sarracenia.com</a:t>
            </a:r>
          </a:p>
          <a:p>
            <a:r>
              <a:rPr lang="en-US"/>
              <a:t>http://www.forestryimages.org/ Image No. 5391680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Case Studies:  Key Concepts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did the pest arrive?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Is this still a possible pathway for an invasive species today?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How was the problem solved and what did we learn?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What was the cost of invasion?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Purple Loosestrife</a:t>
            </a:r>
            <a:endParaRPr lang="en-US" dirty="0"/>
          </a:p>
        </p:txBody>
      </p:sp>
      <p:sp>
        <p:nvSpPr>
          <p:cNvPr id="3993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525963"/>
          </a:xfrm>
        </p:spPr>
        <p:txBody>
          <a:bodyPr/>
          <a:lstStyle/>
          <a:p>
            <a:r>
              <a:rPr lang="en-US" smtClean="0"/>
              <a:t>Introduced in the 19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~115,000 hectares per year newly infested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Changing wetland habitats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9940" name="Content Placeholder 7" descr="53923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209800"/>
            <a:ext cx="4038600" cy="2613025"/>
          </a:xfrm>
        </p:spPr>
      </p:pic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3657600" y="5029200"/>
            <a:ext cx="5387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Credit:  John M. Randall,  The Nature Conservancy</a:t>
            </a:r>
          </a:p>
          <a:p>
            <a:r>
              <a:rPr lang="en-US"/>
              <a:t>http://www.forestryimages.org/ Image No. 5392329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Purple Loosestrife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Habitat loss threatens 44 native plants and animals.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Occurs nationwide.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~$45 million/year in management and forage losses</a:t>
            </a:r>
          </a:p>
        </p:txBody>
      </p:sp>
      <p:pic>
        <p:nvPicPr>
          <p:cNvPr id="40964" name="Content Placeholder 4" descr="Bog_Turt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85938"/>
            <a:ext cx="4038600" cy="4246562"/>
          </a:xfrm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81000" y="60960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Photo Credit:  Bog Turtle, </a:t>
            </a:r>
            <a:r>
              <a:rPr lang="en-US" i="1"/>
              <a:t>Clemmys muhlenbengil</a:t>
            </a:r>
            <a:r>
              <a:rPr lang="en-US"/>
              <a:t>, United States Army Corps of Engineers,  Wikipedia http://en.wikipedia.org/wiki/File:Bog_Turtle.jpg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Indian Mongoose, </a:t>
            </a:r>
            <a:br>
              <a:rPr lang="en-US" dirty="0" smtClean="0"/>
            </a:br>
            <a:r>
              <a:rPr lang="en-US" i="1" dirty="0" err="1" smtClean="0"/>
              <a:t>Herpestes</a:t>
            </a:r>
            <a:r>
              <a:rPr lang="en-US" i="1" dirty="0" smtClean="0"/>
              <a:t> </a:t>
            </a:r>
            <a:r>
              <a:rPr lang="en-US" i="1" dirty="0" err="1" smtClean="0"/>
              <a:t>aurpunctatus</a:t>
            </a:r>
            <a:endParaRPr lang="en-US" dirty="0"/>
          </a:p>
        </p:txBody>
      </p:sp>
      <p:pic>
        <p:nvPicPr>
          <p:cNvPr id="41987" name="Content Placeholder 3" descr="indianmongo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3075" y="1447800"/>
            <a:ext cx="5657850" cy="4525963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381000" y="5943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Photo Located at:  http://www.hawar-islands.com/blog/index.php/2007/12/02/friday_30th_november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Indian Mongoose</a:t>
            </a:r>
            <a:endParaRPr lang="en-US" dirty="0"/>
          </a:p>
        </p:txBody>
      </p:sp>
      <p:sp>
        <p:nvSpPr>
          <p:cNvPr id="4301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Introduced in the 1800’s for the biological control of rats in sugarcane.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Jamaica, Puerto Rico, West Indian Islands, and Hawaii</a:t>
            </a:r>
          </a:p>
        </p:txBody>
      </p:sp>
      <p:pic>
        <p:nvPicPr>
          <p:cNvPr id="43012" name="Content Placeholder 6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0700" y="1862138"/>
            <a:ext cx="2133600" cy="4095750"/>
          </a:xfrm>
        </p:spPr>
      </p:pic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533400" y="57912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Posted on the USDA Forest Service Website, http://www.fs.fed.us/r8/caribbean/wildlife-facts/2002/wildlife-facts-august-2002.shtml originally obtained from animal photos archives.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Indian Mongoose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Mongoose controlled Asiatic, but not European rat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Fed on native, ground-nesting birds as well as amphibians and reptiles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4036" name="Content Placeholder 4" descr="rats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81200"/>
            <a:ext cx="2962275" cy="2105025"/>
          </a:xfr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609600" y="58674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Photo:  European rat, http://www.ew.govt.nz/Environmental-information/Plant-and-animal-pests/Animal-pests/Rats-and-feral-cats/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Indian Mongoose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en-US" smtClean="0"/>
              <a:t>Vector of rabies and leptospirosis in Puerto Rico and other Caribbean Islands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~$50 million estimated annual damages in Hawaii and Puerto Rico </a:t>
            </a:r>
          </a:p>
          <a:p>
            <a:endParaRPr lang="en-US" smtClean="0"/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0"/>
            <a:ext cx="1628775" cy="303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cs typeface="Arial" charset="0"/>
              </a:rPr>
              <a:t>Hayes, K.R., and S.C. Barry 2008.  Are there any consistent predictors of invasion success?  Biol. Invasions.  10:  483-506.</a:t>
            </a:r>
          </a:p>
          <a:p>
            <a:endParaRPr lang="en-US" sz="2000" smtClean="0">
              <a:cs typeface="Arial" charset="0"/>
            </a:endParaRPr>
          </a:p>
          <a:p>
            <a:r>
              <a:rPr lang="en-US" sz="2000" smtClean="0">
                <a:cs typeface="Arial" charset="0"/>
              </a:rPr>
              <a:t>Olson, L.J.  2006.  The economics of terrestrial invasive species:  A review of the literature.  Agricultural and resource economics review.  178-194.</a:t>
            </a:r>
          </a:p>
          <a:p>
            <a:endParaRPr lang="en-US" sz="2000" smtClean="0">
              <a:cs typeface="Arial" charset="0"/>
            </a:endParaRPr>
          </a:p>
          <a:p>
            <a:r>
              <a:rPr lang="en-US" sz="2000" smtClean="0">
                <a:cs typeface="Arial" charset="0"/>
              </a:rPr>
              <a:t>Pimental, D., L. Lach, R. Zuniga, and D. Morrison.  2000.  Environmental and economic costs of nonindigenous species in the U.S.  BioScience.  50:  53-65.</a:t>
            </a:r>
          </a:p>
          <a:p>
            <a:endParaRPr lang="en-US" sz="2000" smtClean="0">
              <a:cs typeface="Arial" charset="0"/>
            </a:endParaRPr>
          </a:p>
          <a:p>
            <a:r>
              <a:rPr lang="en-US" sz="2000" smtClean="0">
                <a:cs typeface="Arial" charset="0"/>
              </a:rPr>
              <a:t>Iranzo, S., A.L. Olmstead, and P.W. Rhode.  2003.  Historical perspectives on exotic pests and diseases in California.  </a:t>
            </a:r>
            <a:r>
              <a:rPr lang="en-US" sz="2000" i="1" smtClean="0">
                <a:cs typeface="Arial" charset="0"/>
              </a:rPr>
              <a:t>in Exotic pests and diseases:  biology and economics of biosecurity.  Sumner, D.A. (ed.).</a:t>
            </a:r>
            <a:endParaRPr lang="en-US" sz="2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Required Readings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b="1" dirty="0" smtClean="0"/>
              <a:t>ALS 4161 and 6166</a:t>
            </a:r>
          </a:p>
          <a:p>
            <a:endParaRPr lang="en-US" sz="2000" b="1" dirty="0" smtClean="0"/>
          </a:p>
          <a:p>
            <a:r>
              <a:rPr lang="en-US" sz="2000" dirty="0" err="1" smtClean="0"/>
              <a:t>Pimental</a:t>
            </a:r>
            <a:r>
              <a:rPr lang="en-US" sz="2000" dirty="0" smtClean="0"/>
              <a:t>, D., L. </a:t>
            </a:r>
            <a:r>
              <a:rPr lang="en-US" sz="2000" dirty="0" err="1" smtClean="0"/>
              <a:t>Lach</a:t>
            </a:r>
            <a:r>
              <a:rPr lang="en-US" sz="2000" dirty="0" smtClean="0"/>
              <a:t>, R. Zuniga, and D. Morrison.  2000.  Environmental and economic costs of </a:t>
            </a:r>
            <a:r>
              <a:rPr lang="en-US" sz="2000" dirty="0" err="1" smtClean="0"/>
              <a:t>nonindigenous</a:t>
            </a:r>
            <a:r>
              <a:rPr lang="en-US" sz="2000" dirty="0" smtClean="0"/>
              <a:t> species in the U.S.  </a:t>
            </a:r>
            <a:r>
              <a:rPr lang="en-US" sz="2000" dirty="0" err="1" smtClean="0"/>
              <a:t>BioScience</a:t>
            </a:r>
            <a:r>
              <a:rPr lang="en-US" sz="2000" dirty="0" smtClean="0"/>
              <a:t>.  50:  53-65.</a:t>
            </a:r>
          </a:p>
          <a:p>
            <a:endParaRPr lang="en-US" sz="2000" dirty="0" smtClean="0"/>
          </a:p>
          <a:p>
            <a:pPr>
              <a:buFont typeface="Wingdings 2" pitchFamily="18" charset="2"/>
              <a:buNone/>
            </a:pPr>
            <a:r>
              <a:rPr lang="en-US" sz="2000" b="1" dirty="0" smtClean="0"/>
              <a:t>ALS 6166 Only</a:t>
            </a:r>
          </a:p>
          <a:p>
            <a:endParaRPr lang="en-US" sz="2000" dirty="0" smtClean="0"/>
          </a:p>
          <a:p>
            <a:r>
              <a:rPr lang="en-US" sz="2000" dirty="0" smtClean="0"/>
              <a:t>Olson, L.J.  2006.  The economics of terrestrial invasive species:  A review of the literature.  Agricultural and resource economics review.  178-194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Class Discussion Topics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000" smtClean="0"/>
          </a:p>
          <a:p>
            <a:r>
              <a:rPr lang="en-US" sz="2000" smtClean="0"/>
              <a:t>Federal and/or state governments should strictly regulate all organisms that threaten agricultural and natural areas.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r>
              <a:rPr lang="en-US" sz="2000" smtClean="0"/>
              <a:t>Federal and/or state governments should not regulate University researchers.  Their education and experience precludes them from making any mistakes regarding the accidental release of invasive species.</a:t>
            </a:r>
          </a:p>
          <a:p>
            <a:endParaRPr lang="en-US" sz="2000" smtClean="0"/>
          </a:p>
          <a:p>
            <a:r>
              <a:rPr lang="en-US" sz="2000" smtClean="0"/>
              <a:t>Federal and/or state governments should have regulations, permits, and requirements, but should also work towards an improved public outreach effort to support awareness regarding exotic, invasive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Introductory Terminology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Invasive:  a pest that is adversely affecting the environment or an agricultural commodity.</a:t>
            </a:r>
          </a:p>
          <a:p>
            <a:pPr>
              <a:lnSpc>
                <a:spcPct val="150000"/>
              </a:lnSpc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Introductory Terminology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Exotic: a species not known to originate from a given geographical region.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Introductory Terminology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Pest:  any animal, disease,  plant, or other organism that is damaging an agricultural commodity, urban environment, or natural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Introductory Terminology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Limited Distribution:  refers to an organism that is not native or widely distributed in its new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Introductory Terminology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Eradication:  </a:t>
            </a:r>
            <a:r>
              <a:rPr lang="en-US" dirty="0" smtClean="0"/>
              <a:t>removal of an introduced exotic pest from its newly established </a:t>
            </a:r>
            <a:r>
              <a:rPr lang="en-US" smtClean="0"/>
              <a:t>geographical distribution.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Exotic, Not Invasive</a:t>
            </a:r>
            <a:endParaRPr lang="en-US" dirty="0"/>
          </a:p>
        </p:txBody>
      </p:sp>
      <p:pic>
        <p:nvPicPr>
          <p:cNvPr id="18435" name="Content Placeholder 3" descr="Keith_Weller_U.S.longgrainriceresiz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2482850" cy="3733800"/>
          </a:xfrm>
        </p:spPr>
      </p:pic>
      <p:pic>
        <p:nvPicPr>
          <p:cNvPr id="18436" name="Picture 4" descr="k1441-5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4033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1725613" y="5791200"/>
            <a:ext cx="59705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USDA-ARS Photo Gallery http://www.ars.gov/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20410&quot;&gt;&lt;property id=&quot;20148&quot; value=&quot;5&quot;/&gt;&lt;property id=&quot;20300&quot; value=&quot;Slide 1 - &amp;quot;The Importance of Invasive Species &amp;quot;&quot;/&gt;&lt;property id=&quot;20307&quot; value=&quot;423&quot;/&gt;&lt;/object&gt;&lt;object type=&quot;3&quot; unique_id=&quot;33737&quot;&gt;&lt;property id=&quot;20148&quot; value=&quot;5&quot;/&gt;&lt;property id=&quot;20300&quot; value=&quot;Slide 4 - &amp;quot;Introductory Terminology&amp;quot;&quot;/&gt;&lt;property id=&quot;20307&quot; value=&quot;563&quot;/&gt;&lt;/object&gt;&lt;object type=&quot;3&quot; unique_id=&quot;33738&quot;&gt;&lt;property id=&quot;20148&quot; value=&quot;5&quot;/&gt;&lt;property id=&quot;20300&quot; value=&quot;Slide 5 - &amp;quot;Introductory Terminology&amp;quot;&quot;/&gt;&lt;property id=&quot;20307&quot; value=&quot;566&quot;/&gt;&lt;/object&gt;&lt;object type=&quot;3&quot; unique_id=&quot;33739&quot;&gt;&lt;property id=&quot;20148&quot; value=&quot;5&quot;/&gt;&lt;property id=&quot;20300&quot; value=&quot;Slide 6 - &amp;quot;Introductory Terminology&amp;quot;&quot;/&gt;&lt;property id=&quot;20307&quot; value=&quot;564&quot;/&gt;&lt;/object&gt;&lt;object type=&quot;3&quot; unique_id=&quot;33740&quot;&gt;&lt;property id=&quot;20148&quot; value=&quot;5&quot;/&gt;&lt;property id=&quot;20300&quot; value=&quot;Slide 7 - &amp;quot;Introductory Terminology&amp;quot;&quot;/&gt;&lt;property id=&quot;20307&quot; value=&quot;565&quot;/&gt;&lt;/object&gt;&lt;object type=&quot;3&quot; unique_id=&quot;33783&quot;&gt;&lt;property id=&quot;20148&quot; value=&quot;5&quot;/&gt;&lt;property id=&quot;20300&quot; value=&quot;Slide 2 - &amp;quot;Objectives&amp;quot;&quot;/&gt;&lt;property id=&quot;20307&quot; value=&quot;567&quot;/&gt;&lt;/object&gt;&lt;object type=&quot;3&quot; unique_id=&quot;33889&quot;&gt;&lt;property id=&quot;20148&quot; value=&quot;5&quot;/&gt;&lt;property id=&quot;20300&quot; value=&quot;Slide 8 - &amp;quot;Introductory Terminology&amp;quot;&quot;/&gt;&lt;property id=&quot;20307&quot; value=&quot;568&quot;/&gt;&lt;/object&gt;&lt;object type=&quot;3&quot; unique_id=&quot;33939&quot;&gt;&lt;property id=&quot;20148&quot; value=&quot;5&quot;/&gt;&lt;property id=&quot;20300&quot; value=&quot;Slide 9 - &amp;quot;Exotic, Not Invasive&amp;quot;&quot;/&gt;&lt;property id=&quot;20307&quot; value=&quot;569&quot;/&gt;&lt;/object&gt;&lt;object type=&quot;3&quot; unique_id=&quot;33940&quot;&gt;&lt;property id=&quot;20148&quot; value=&quot;5&quot;/&gt;&lt;property id=&quot;20300&quot; value=&quot;Slide 10 - &amp;quot;Exotic, Not Invasive&amp;quot;&quot;/&gt;&lt;property id=&quot;20307&quot; value=&quot;571&quot;/&gt;&lt;/object&gt;&lt;object type=&quot;3&quot; unique_id=&quot;33941&quot;&gt;&lt;property id=&quot;20148&quot; value=&quot;5&quot;/&gt;&lt;property id=&quot;20300&quot; value=&quot;Slide 11 - &amp;quot;Early Spread of Invasive Species&amp;quot;&quot;/&gt;&lt;property id=&quot;20307&quot; value=&quot;570&quot;/&gt;&lt;/object&gt;&lt;object type=&quot;3&quot; unique_id=&quot;34113&quot;&gt;&lt;property id=&quot;20148&quot; value=&quot;5&quot;/&gt;&lt;property id=&quot;20300&quot; value=&quot;Slide 12 - &amp;quot;Case Study Examples&amp;quot;&quot;/&gt;&lt;property id=&quot;20307&quot; value=&quot;572&quot;/&gt;&lt;/object&gt;&lt;object type=&quot;3&quot; unique_id=&quot;34114&quot;&gt;&lt;property id=&quot;20148&quot; value=&quot;5&quot;/&gt;&lt;property id=&quot;20300&quot; value=&quot;Slide 13 - &amp;quot;Cottony Cushion Scale&amp;quot;&quot;/&gt;&lt;property id=&quot;20307&quot; value=&quot;574&quot;/&gt;&lt;/object&gt;&lt;object type=&quot;3&quot; unique_id=&quot;34115&quot;&gt;&lt;property id=&quot;20148&quot; value=&quot;5&quot;/&gt;&lt;property id=&quot;20300&quot; value=&quot;Slide 14 - &amp;quot;Cottony Cushion Scale&amp;quot;&quot;/&gt;&lt;property id=&quot;20307&quot; value=&quot;575&quot;/&gt;&lt;/object&gt;&lt;object type=&quot;3&quot; unique_id=&quot;34116&quot;&gt;&lt;property id=&quot;20148&quot; value=&quot;5&quot;/&gt;&lt;property id=&quot;20300&quot; value=&quot;Slide 16 - &amp;quot;Try Tested Options:  San Jose Scale, Quadraspidiotus perniciosus&amp;quot;&quot;/&gt;&lt;property id=&quot;20307&quot; value=&quot;573&quot;/&gt;&lt;/object&gt;&lt;object type=&quot;3&quot; unique_id=&quot;34486&quot;&gt;&lt;property id=&quot;20148&quot; value=&quot;5&quot;/&gt;&lt;property id=&quot;20300&quot; value=&quot;Slide 15 - &amp;quot;Solutions?&amp;quot;&quot;/&gt;&lt;property id=&quot;20307&quot; value=&quot;577&quot;/&gt;&lt;/object&gt;&lt;object type=&quot;3&quot; unique_id=&quot;34487&quot;&gt;&lt;property id=&quot;20148&quot; value=&quot;5&quot;/&gt;&lt;property id=&quot;20300&quot; value=&quot;Slide 17 - &amp;quot;The Answer:  Foreign Exploration&amp;quot;&quot;/&gt;&lt;property id=&quot;20307&quot; value=&quot;576&quot;/&gt;&lt;/object&gt;&lt;object type=&quot;3&quot; unique_id=&quot;34488&quot;&gt;&lt;property id=&quot;20148&quot; value=&quot;5&quot;/&gt;&lt;property id=&quot;20300&quot; value=&quot;Slide 18 - &amp;quot;Cottony Cushion Scale&amp;quot;&quot;/&gt;&lt;property id=&quot;20307&quot; value=&quot;578&quot;/&gt;&lt;/object&gt;&lt;object type=&quot;3&quot; unique_id=&quot;34489&quot;&gt;&lt;property id=&quot;20148&quot; value=&quot;5&quot;/&gt;&lt;property id=&quot;20300&quot; value=&quot;Slide 19 - &amp;quot;Outcomes&amp;quot;&quot;/&gt;&lt;property id=&quot;20307&quot; value=&quot;579&quot;/&gt;&lt;/object&gt;&lt;object type=&quot;3&quot; unique_id=&quot;34490&quot;&gt;&lt;property id=&quot;20148&quot; value=&quot;5&quot;/&gt;&lt;property id=&quot;20300&quot; value=&quot;Slide 20 - &amp;quot;Powdery Mildew, &amp;#x0D;&amp;#x0A;Erysiphe necator&amp;quot;&quot;/&gt;&lt;property id=&quot;20307&quot; value=&quot;580&quot;/&gt;&lt;/object&gt;&lt;object type=&quot;3&quot; unique_id=&quot;34491&quot;&gt;&lt;property id=&quot;20148&quot; value=&quot;5&quot;/&gt;&lt;property id=&quot;20300&quot; value=&quot;Slide 32 - &amp;quot;Indian Mongoose, &amp;#x0D;&amp;#x0A;Herpestes aurpunctatus&amp;quot;&quot;/&gt;&lt;property id=&quot;20307&quot; value=&quot;581&quot;/&gt;&lt;/object&gt;&lt;object type=&quot;3&quot; unique_id=&quot;34492&quot;&gt;&lt;property id=&quot;20148&quot; value=&quot;5&quot;/&gt;&lt;property id=&quot;20300&quot; value=&quot;Slide 21 - &amp;quot;Powdery Mildew&amp;quot;&quot;/&gt;&lt;property id=&quot;20307&quot; value=&quot;582&quot;/&gt;&lt;/object&gt;&lt;object type=&quot;3&quot; unique_id=&quot;34493&quot;&gt;&lt;property id=&quot;20148&quot; value=&quot;5&quot;/&gt;&lt;property id=&quot;20300&quot; value=&quot;Slide 22 - &amp;quot;Powdery Mildew&amp;quot;&quot;/&gt;&lt;property id=&quot;20307&quot; value=&quot;583&quot;/&gt;&lt;/object&gt;&lt;object type=&quot;3&quot; unique_id=&quot;34494&quot;&gt;&lt;property id=&quot;20148&quot; value=&quot;5&quot;/&gt;&lt;property id=&quot;20300&quot; value=&quot;Slide 23 - &amp;quot;Powdery Mildew&amp;quot;&quot;/&gt;&lt;property id=&quot;20307&quot; value=&quot;585&quot;/&gt;&lt;/object&gt;&lt;object type=&quot;3&quot; unique_id=&quot;34495&quot;&gt;&lt;property id=&quot;20148&quot; value=&quot;5&quot;/&gt;&lt;property id=&quot;20300&quot; value=&quot;Slide 24 - &amp;quot;Powdery Mildew&amp;quot;&quot;/&gt;&lt;property id=&quot;20307&quot; value=&quot;586&quot;/&gt;&lt;/object&gt;&lt;object type=&quot;3&quot; unique_id=&quot;34496&quot;&gt;&lt;property id=&quot;20148&quot; value=&quot;5&quot;/&gt;&lt;property id=&quot;20300&quot; value=&quot;Slide 25 - &amp;quot;Grape Phylloxera, Daktulosophaira vitifoliae&amp;quot;&quot;/&gt;&lt;property id=&quot;20307&quot; value=&quot;584&quot;/&gt;&lt;/object&gt;&lt;object type=&quot;3&quot; unique_id=&quot;34633&quot;&gt;&lt;property id=&quot;20148&quot; value=&quot;5&quot;/&gt;&lt;property id=&quot;20300&quot; value=&quot;Slide 26 - &amp;quot;Grape Phylloxera&amp;quot;&quot;/&gt;&lt;property id=&quot;20307&quot; value=&quot;587&quot;/&gt;&lt;/object&gt;&lt;object type=&quot;3&quot; unique_id=&quot;34634&quot;&gt;&lt;property id=&quot;20148&quot; value=&quot;5&quot;/&gt;&lt;property id=&quot;20300&quot; value=&quot;Slide 27 - &amp;quot;The Solution?&amp;quot;&quot;/&gt;&lt;property id=&quot;20307&quot; value=&quot;588&quot;/&gt;&lt;/object&gt;&lt;object type=&quot;3&quot; unique_id=&quot;34815&quot;&gt;&lt;property id=&quot;20148&quot; value=&quot;5&quot;/&gt;&lt;property id=&quot;20300&quot; value=&quot;Slide 28 - &amp;quot;The Solution&amp;quot;&quot;/&gt;&lt;property id=&quot;20307&quot; value=&quot;589&quot;/&gt;&lt;/object&gt;&lt;object type=&quot;3&quot; unique_id=&quot;35001&quot;&gt;&lt;property id=&quot;20148&quot; value=&quot;5&quot;/&gt;&lt;property id=&quot;20300&quot; value=&quot;Slide 29 - &amp;quot;Purple Loosestrife, &amp;#x0D;&amp;#x0A;Lythrum salicaria&amp;quot;&quot;/&gt;&lt;property id=&quot;20307&quot; value=&quot;590&quot;/&gt;&lt;/object&gt;&lt;object type=&quot;3&quot; unique_id=&quot;35002&quot;&gt;&lt;property id=&quot;20148&quot; value=&quot;5&quot;/&gt;&lt;property id=&quot;20300&quot; value=&quot;Slide 30 - &amp;quot;Purple Loosestrife&amp;quot;&quot;/&gt;&lt;property id=&quot;20307&quot; value=&quot;591&quot;/&gt;&lt;/object&gt;&lt;object type=&quot;3&quot; unique_id=&quot;35003&quot;&gt;&lt;property id=&quot;20148&quot; value=&quot;5&quot;/&gt;&lt;property id=&quot;20300&quot; value=&quot;Slide 31 - &amp;quot;Purple Loosestrife&amp;quot;&quot;/&gt;&lt;property id=&quot;20307&quot; value=&quot;592&quot;/&gt;&lt;/object&gt;&lt;object type=&quot;3&quot; unique_id=&quot;35284&quot;&gt;&lt;property id=&quot;20148&quot; value=&quot;5&quot;/&gt;&lt;property id=&quot;20300&quot; value=&quot;Slide 33 - &amp;quot;Indian Mongoose&amp;quot;&quot;/&gt;&lt;property id=&quot;20307&quot; value=&quot;593&quot;/&gt;&lt;/object&gt;&lt;object type=&quot;3&quot; unique_id=&quot;35285&quot;&gt;&lt;property id=&quot;20148&quot; value=&quot;5&quot;/&gt;&lt;property id=&quot;20300&quot; value=&quot;Slide 34 - &amp;quot;Indian Mongoose&amp;quot;&quot;/&gt;&lt;property id=&quot;20307&quot; value=&quot;594&quot;/&gt;&lt;/object&gt;&lt;object type=&quot;3&quot; unique_id=&quot;35286&quot;&gt;&lt;property id=&quot;20148&quot; value=&quot;5&quot;/&gt;&lt;property id=&quot;20300&quot; value=&quot;Slide 35 - &amp;quot;Indian Mongoose&amp;quot;&quot;/&gt;&lt;property id=&quot;20307&quot; value=&quot;595&quot;/&gt;&lt;/object&gt;&lt;object type=&quot;3&quot; unique_id=&quot;35459&quot;&gt;&lt;property id=&quot;20148&quot; value=&quot;5&quot;/&gt;&lt;property id=&quot;20300&quot; value=&quot;Slide 36 - &amp;quot;References&amp;quot;&quot;/&gt;&lt;property id=&quot;20307&quot; value=&quot;596&quot;/&gt;&lt;/object&gt;&lt;object type=&quot;3&quot; unique_id=&quot;35460&quot;&gt;&lt;property id=&quot;20148&quot; value=&quot;5&quot;/&gt;&lt;property id=&quot;20300&quot; value=&quot;Slide 37 - &amp;quot;Required Readings&amp;quot;&quot;/&gt;&lt;property id=&quot;20307&quot; value=&quot;597&quot;/&gt;&lt;/object&gt;&lt;object type=&quot;3&quot; unique_id=&quot;35658&quot;&gt;&lt;property id=&quot;20148&quot; value=&quot;5&quot;/&gt;&lt;property id=&quot;20300&quot; value=&quot;Slide 3 - &amp;quot;Case Studies:  Key Concepts&amp;quot;&quot;/&gt;&lt;property id=&quot;20307&quot; value=&quot;598&quot;/&gt;&lt;/object&gt;&lt;object type=&quot;3&quot; unique_id=&quot;35660&quot;&gt;&lt;property id=&quot;20148&quot; value=&quot;5&quot;/&gt;&lt;property id=&quot;20300&quot; value=&quot;Slide 38 - &amp;quot;Class Discussion Topics&amp;quot;&quot;/&gt;&lt;property id=&quot;20307&quot; value=&quot;600&quot;/&gt;&lt;/object&gt;&lt;/object&gt;&lt;object type=&quot;8&quot; unique_id=&quot;1006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3607</TotalTime>
  <Words>1167</Words>
  <Application>Microsoft Office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Foundry</vt:lpstr>
      <vt:lpstr>The Importance of Invasive Species </vt:lpstr>
      <vt:lpstr>Objectives</vt:lpstr>
      <vt:lpstr>Case Studies:  Key Concepts</vt:lpstr>
      <vt:lpstr>Introductory Terminology</vt:lpstr>
      <vt:lpstr>Introductory Terminology</vt:lpstr>
      <vt:lpstr>Introductory Terminology</vt:lpstr>
      <vt:lpstr>Introductory Terminology</vt:lpstr>
      <vt:lpstr>Introductory Terminology</vt:lpstr>
      <vt:lpstr>Exotic, Not Invasive</vt:lpstr>
      <vt:lpstr>Exotic, Not Invasive</vt:lpstr>
      <vt:lpstr>Early Spread of Invasive Species</vt:lpstr>
      <vt:lpstr>Case Study Examples</vt:lpstr>
      <vt:lpstr>Cottony Cushion Scale</vt:lpstr>
      <vt:lpstr>Cottony Cushion Scale</vt:lpstr>
      <vt:lpstr>Solutions?</vt:lpstr>
      <vt:lpstr>Try Tested Options:  San Jose Scale, Quadraspidiotus perniciosus</vt:lpstr>
      <vt:lpstr>The Answer:  Foreign Exploration</vt:lpstr>
      <vt:lpstr>Cottony Cushion Scale</vt:lpstr>
      <vt:lpstr>Outcomes</vt:lpstr>
      <vt:lpstr>Powdery Mildew,  Erysiphe necator</vt:lpstr>
      <vt:lpstr>Powdery Mildew</vt:lpstr>
      <vt:lpstr>Powdery Mildew</vt:lpstr>
      <vt:lpstr>Powdery Mildew</vt:lpstr>
      <vt:lpstr>Powdery Mildew</vt:lpstr>
      <vt:lpstr>Grape Phylloxera, Daktulosophaira vitifoliae</vt:lpstr>
      <vt:lpstr>Grape Phylloxera</vt:lpstr>
      <vt:lpstr>The Solution?</vt:lpstr>
      <vt:lpstr>The Solution</vt:lpstr>
      <vt:lpstr>Purple Loosestrife,  Lythrum salicaria</vt:lpstr>
      <vt:lpstr>Purple Loosestrife</vt:lpstr>
      <vt:lpstr>Purple Loosestrife</vt:lpstr>
      <vt:lpstr>Indian Mongoose,  Herpestes aurpunctatus</vt:lpstr>
      <vt:lpstr>Indian Mongoose</vt:lpstr>
      <vt:lpstr>Indian Mongoose</vt:lpstr>
      <vt:lpstr>Indian Mongoose</vt:lpstr>
      <vt:lpstr>References</vt:lpstr>
      <vt:lpstr>Required Readings</vt:lpstr>
      <vt:lpstr>Class Discussion Topics</vt:lpstr>
    </vt:vector>
  </TitlesOfParts>
  <Company>UF Institute of Food and Agricultural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Hodges</dc:creator>
  <cp:lastModifiedBy>Windows User</cp:lastModifiedBy>
  <cp:revision>271</cp:revision>
  <dcterms:created xsi:type="dcterms:W3CDTF">2007-07-15T01:01:19Z</dcterms:created>
  <dcterms:modified xsi:type="dcterms:W3CDTF">2010-08-25T18:33:23Z</dcterms:modified>
</cp:coreProperties>
</file>